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5" r:id="rId7"/>
    <p:sldMasterId id="2147484196" r:id="rId8"/>
    <p:sldMasterId id="2147484207" r:id="rId9"/>
  </p:sldMasterIdLst>
  <p:notesMasterIdLst>
    <p:notesMasterId r:id="rId50"/>
  </p:notesMasterIdLst>
  <p:handoutMasterIdLst>
    <p:handoutMasterId r:id="rId51"/>
  </p:handoutMasterIdLst>
  <p:sldIdLst>
    <p:sldId id="778" r:id="rId10"/>
    <p:sldId id="779" r:id="rId11"/>
    <p:sldId id="780" r:id="rId12"/>
    <p:sldId id="788" r:id="rId13"/>
    <p:sldId id="912" r:id="rId14"/>
    <p:sldId id="783" r:id="rId15"/>
    <p:sldId id="907" r:id="rId16"/>
    <p:sldId id="891" r:id="rId17"/>
    <p:sldId id="892" r:id="rId18"/>
    <p:sldId id="873" r:id="rId19"/>
    <p:sldId id="893" r:id="rId20"/>
    <p:sldId id="855" r:id="rId21"/>
    <p:sldId id="852" r:id="rId22"/>
    <p:sldId id="859" r:id="rId23"/>
    <p:sldId id="894" r:id="rId24"/>
    <p:sldId id="896" r:id="rId25"/>
    <p:sldId id="897" r:id="rId26"/>
    <p:sldId id="898" r:id="rId27"/>
    <p:sldId id="895" r:id="rId28"/>
    <p:sldId id="899" r:id="rId29"/>
    <p:sldId id="900" r:id="rId30"/>
    <p:sldId id="901" r:id="rId31"/>
    <p:sldId id="874" r:id="rId32"/>
    <p:sldId id="876" r:id="rId33"/>
    <p:sldId id="877" r:id="rId34"/>
    <p:sldId id="878" r:id="rId35"/>
    <p:sldId id="860" r:id="rId36"/>
    <p:sldId id="861" r:id="rId37"/>
    <p:sldId id="902" r:id="rId38"/>
    <p:sldId id="903" r:id="rId39"/>
    <p:sldId id="904" r:id="rId40"/>
    <p:sldId id="862" r:id="rId41"/>
    <p:sldId id="863" r:id="rId42"/>
    <p:sldId id="905" r:id="rId43"/>
    <p:sldId id="906" r:id="rId44"/>
    <p:sldId id="864" r:id="rId45"/>
    <p:sldId id="909" r:id="rId46"/>
    <p:sldId id="913" r:id="rId47"/>
    <p:sldId id="914" r:id="rId48"/>
    <p:sldId id="915"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35" d="100"/>
          <a:sy n="35" d="100"/>
        </p:scale>
        <p:origin x="1023"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3362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8958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it possible to call the host web from JavaScript in the app web</a:t>
            </a:r>
            <a:endParaRPr lang="en-US" dirty="0"/>
          </a:p>
        </p:txBody>
      </p:sp>
      <p:sp>
        <p:nvSpPr>
          <p:cNvPr id="4" name="Date Placeholder 3"/>
          <p:cNvSpPr>
            <a:spLocks noGrp="1"/>
          </p:cNvSpPr>
          <p:nvPr>
            <p:ph type="dt" idx="10"/>
          </p:nvPr>
        </p:nvSpPr>
        <p:spPr/>
        <p:txBody>
          <a:bodyPr/>
          <a:lstStyle/>
          <a:p>
            <a:fld id="{4ADE35DD-7265-41C6-9E2A-205ADF0B08D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256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 app web loads the SPRequestExecutor.js library</a:t>
            </a:r>
          </a:p>
          <a:p>
            <a:pPr marL="228600" indent="-228600">
              <a:buAutoNum type="arabicPeriod"/>
            </a:pPr>
            <a:r>
              <a:rPr lang="en-US" dirty="0" smtClean="0"/>
              <a:t>The app web creates a new </a:t>
            </a:r>
            <a:r>
              <a:rPr lang="en-US" dirty="0" err="1" smtClean="0"/>
              <a:t>SP.RequestExecutor</a:t>
            </a:r>
            <a:r>
              <a:rPr lang="en-US" dirty="0" smtClean="0"/>
              <a:t> object, initializing it with the URL of the app web</a:t>
            </a:r>
          </a:p>
          <a:p>
            <a:pPr marL="228600" indent="-228600">
              <a:buAutoNum type="arabicPeriod"/>
            </a:pPr>
            <a:r>
              <a:rPr lang="en-US" dirty="0" smtClean="0"/>
              <a:t>This causes a hidden IFRAME to be created, which loads APPWebProxy.aspx from the LAYOUTS directory</a:t>
            </a:r>
          </a:p>
          <a:p>
            <a:pPr marL="228600" indent="-228600">
              <a:buAutoNum type="arabicPeriod"/>
            </a:pPr>
            <a:r>
              <a:rPr lang="en-US" dirty="0" smtClean="0"/>
              <a:t>The </a:t>
            </a:r>
            <a:r>
              <a:rPr lang="en-US" dirty="0" err="1" smtClean="0"/>
              <a:t>SP.RequestExecutor</a:t>
            </a:r>
            <a:r>
              <a:rPr lang="en-US" dirty="0" smtClean="0"/>
              <a:t> object uses the HTML5 </a:t>
            </a:r>
            <a:r>
              <a:rPr lang="en-US" dirty="0" err="1" smtClean="0"/>
              <a:t>postmessage</a:t>
            </a:r>
            <a:r>
              <a:rPr lang="en-US" dirty="0" smtClean="0"/>
              <a:t> command to send requests from the remote web</a:t>
            </a:r>
          </a:p>
          <a:p>
            <a:pPr marL="228600" indent="-228600">
              <a:buAutoNum type="arabicPeriod"/>
            </a:pPr>
            <a:r>
              <a:rPr lang="en-US" dirty="0" smtClean="0"/>
              <a:t>The request is executed by the AppWebProxy.aspx page</a:t>
            </a:r>
          </a:p>
          <a:p>
            <a:pPr marL="228600" indent="-228600">
              <a:buAutoNum type="arabicPeriod"/>
            </a:pPr>
            <a:r>
              <a:rPr lang="en-US" dirty="0" smtClean="0"/>
              <a:t>The response is returned</a:t>
            </a:r>
            <a:endParaRPr lang="en-US" dirty="0"/>
          </a:p>
        </p:txBody>
      </p:sp>
      <p:sp>
        <p:nvSpPr>
          <p:cNvPr id="4" name="Date Placeholder 3"/>
          <p:cNvSpPr>
            <a:spLocks noGrp="1"/>
          </p:cNvSpPr>
          <p:nvPr>
            <p:ph type="dt" idx="10"/>
          </p:nvPr>
        </p:nvSpPr>
        <p:spPr/>
        <p:txBody>
          <a:bodyPr/>
          <a:lstStyle/>
          <a:p>
            <a:fld id="{011330EA-3A2F-4AA6-9551-59328781FD0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464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calling the host web, you must switch the context</a:t>
            </a:r>
            <a:endParaRPr lang="en-US" dirty="0"/>
          </a:p>
        </p:txBody>
      </p:sp>
      <p:sp>
        <p:nvSpPr>
          <p:cNvPr id="4" name="Date Placeholder 3"/>
          <p:cNvSpPr>
            <a:spLocks noGrp="1"/>
          </p:cNvSpPr>
          <p:nvPr>
            <p:ph type="dt" idx="10"/>
          </p:nvPr>
        </p:nvSpPr>
        <p:spPr/>
        <p:txBody>
          <a:bodyPr/>
          <a:lstStyle/>
          <a:p>
            <a:fld id="{64C927B8-48AC-4209-AA95-18D990AB88E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78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calling the host web, you must switch the context</a:t>
            </a:r>
          </a:p>
          <a:p>
            <a:endParaRPr lang="en-US" dirty="0"/>
          </a:p>
        </p:txBody>
      </p:sp>
      <p:sp>
        <p:nvSpPr>
          <p:cNvPr id="4" name="Date Placeholder 3"/>
          <p:cNvSpPr>
            <a:spLocks noGrp="1"/>
          </p:cNvSpPr>
          <p:nvPr>
            <p:ph type="dt" idx="10"/>
          </p:nvPr>
        </p:nvSpPr>
        <p:spPr/>
        <p:txBody>
          <a:bodyPr/>
          <a:lstStyle/>
          <a:p>
            <a:fld id="{BC8BD616-3C53-4769-B049-3FE930DDEF9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70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350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C086280-9E36-46F9-9D6E-28EEBD564A2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2937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578095F-DAC2-48A6-9439-B5B16DDBB61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185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751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841791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619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41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684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190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web is isolated in a unique domain</a:t>
            </a:r>
            <a:endParaRPr lang="en-US" dirty="0"/>
          </a:p>
        </p:txBody>
      </p:sp>
      <p:sp>
        <p:nvSpPr>
          <p:cNvPr id="4" name="Date Placeholder 3"/>
          <p:cNvSpPr>
            <a:spLocks noGrp="1"/>
          </p:cNvSpPr>
          <p:nvPr>
            <p:ph type="dt" idx="10"/>
          </p:nvPr>
        </p:nvSpPr>
        <p:spPr/>
        <p:txBody>
          <a:bodyPr/>
          <a:lstStyle/>
          <a:p>
            <a:fld id="{70210F0F-1244-4C73-AF4A-4072D1118C7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1673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StandardTokens</a:t>
            </a:r>
            <a:r>
              <a:rPr lang="en-US" dirty="0" smtClean="0"/>
              <a:t>} combines five other tokens. It initially resolves to </a:t>
            </a:r>
            <a:r>
              <a:rPr lang="en-US" dirty="0" err="1" smtClean="0"/>
              <a:t>SPHostUrl</a:t>
            </a:r>
            <a:r>
              <a:rPr lang="en-US" dirty="0" smtClean="0"/>
              <a:t>={</a:t>
            </a:r>
            <a:r>
              <a:rPr lang="en-US" dirty="0" err="1" smtClean="0"/>
              <a:t>HostUrl</a:t>
            </a:r>
            <a:r>
              <a:rPr lang="en-US" dirty="0" smtClean="0"/>
              <a:t>}&amp;</a:t>
            </a:r>
            <a:r>
              <a:rPr lang="en-US" dirty="0" err="1" smtClean="0"/>
              <a:t>SPAppWebUrl</a:t>
            </a:r>
            <a:r>
              <a:rPr lang="en-US" dirty="0" smtClean="0"/>
              <a:t>={</a:t>
            </a:r>
            <a:r>
              <a:rPr lang="en-US" dirty="0" err="1" smtClean="0"/>
              <a:t>AppWebUrl</a:t>
            </a:r>
            <a:r>
              <a:rPr lang="en-US" dirty="0" smtClean="0"/>
              <a:t>}&amp;</a:t>
            </a:r>
            <a:r>
              <a:rPr lang="en-US" dirty="0" err="1" smtClean="0"/>
              <a:t>SPLanguage</a:t>
            </a:r>
            <a:r>
              <a:rPr lang="en-US" dirty="0" smtClean="0"/>
              <a:t>={Language}&amp;</a:t>
            </a:r>
            <a:r>
              <a:rPr lang="en-US" dirty="0" err="1" smtClean="0"/>
              <a:t>SPClientTag</a:t>
            </a:r>
            <a:r>
              <a:rPr lang="en-US" dirty="0" smtClean="0"/>
              <a:t>={</a:t>
            </a:r>
            <a:r>
              <a:rPr lang="en-US" dirty="0" err="1" smtClean="0"/>
              <a:t>ClientTag</a:t>
            </a:r>
            <a:r>
              <a:rPr lang="en-US" dirty="0" smtClean="0"/>
              <a:t>}&amp;</a:t>
            </a:r>
            <a:r>
              <a:rPr lang="en-US" dirty="0" err="1" smtClean="0"/>
              <a:t>SPProductNumber</a:t>
            </a:r>
            <a:r>
              <a:rPr lang="en-US" dirty="0" smtClean="0"/>
              <a:t>={</a:t>
            </a:r>
            <a:r>
              <a:rPr lang="en-US" dirty="0" err="1" smtClean="0"/>
              <a:t>ProductNumber</a:t>
            </a:r>
            <a:r>
              <a:rPr lang="en-US" dirty="0" smtClean="0"/>
              <a:t>}. Then each of these tokens resolves. If there is no app web, the portion &amp;</a:t>
            </a:r>
            <a:r>
              <a:rPr lang="en-US" dirty="0" err="1" smtClean="0"/>
              <a:t>SPAppWebUrl</a:t>
            </a:r>
            <a:r>
              <a:rPr lang="en-US" dirty="0" smtClean="0"/>
              <a:t>={</a:t>
            </a:r>
            <a:r>
              <a:rPr lang="en-US" dirty="0" err="1" smtClean="0"/>
              <a:t>AppWebUrl</a:t>
            </a:r>
            <a:r>
              <a:rPr lang="en-US" dirty="0" smtClean="0"/>
              <a:t>} is not present.</a:t>
            </a:r>
            <a:endParaRPr lang="en-US" dirty="0"/>
          </a:p>
        </p:txBody>
      </p:sp>
      <p:sp>
        <p:nvSpPr>
          <p:cNvPr id="4" name="Date Placeholder 3"/>
          <p:cNvSpPr>
            <a:spLocks noGrp="1"/>
          </p:cNvSpPr>
          <p:nvPr>
            <p:ph type="dt" idx="10"/>
          </p:nvPr>
        </p:nvSpPr>
        <p:spPr/>
        <p:txBody>
          <a:bodyPr/>
          <a:lstStyle/>
          <a:p>
            <a:fld id="{AE9AEF2E-5E0F-470C-8AB5-948C2A6F037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536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Oauth</a:t>
            </a:r>
            <a:r>
              <a:rPr lang="en-US" dirty="0" smtClean="0"/>
              <a:t> tokens required</a:t>
            </a:r>
            <a:endParaRPr lang="en-US" dirty="0"/>
          </a:p>
        </p:txBody>
      </p:sp>
      <p:sp>
        <p:nvSpPr>
          <p:cNvPr id="4" name="Date Placeholder 3"/>
          <p:cNvSpPr>
            <a:spLocks noGrp="1"/>
          </p:cNvSpPr>
          <p:nvPr>
            <p:ph type="dt" idx="10"/>
          </p:nvPr>
        </p:nvSpPr>
        <p:spPr/>
        <p:txBody>
          <a:bodyPr/>
          <a:lstStyle/>
          <a:p>
            <a:fld id="{6E50E453-F0F1-4F28-9386-D0CC835A343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different experiences</a:t>
            </a:r>
          </a:p>
          <a:p>
            <a:r>
              <a:rPr lang="en-US" dirty="0" smtClean="0"/>
              <a:t>We’ll cover these in detail as we go along</a:t>
            </a:r>
          </a:p>
        </p:txBody>
      </p:sp>
      <p:sp>
        <p:nvSpPr>
          <p:cNvPr id="4" name="Date Placeholder 3"/>
          <p:cNvSpPr>
            <a:spLocks noGrp="1"/>
          </p:cNvSpPr>
          <p:nvPr>
            <p:ph type="dt" idx="10"/>
          </p:nvPr>
        </p:nvSpPr>
        <p:spPr/>
        <p:txBody>
          <a:bodyPr/>
          <a:lstStyle/>
          <a:p>
            <a:fld id="{F372C601-B3D4-4352-8812-691632D028C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40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SharePoint-Hosted</a:t>
            </a:r>
            <a:r>
              <a:rPr lang="en-US" baseline="0" dirty="0" smtClean="0"/>
              <a:t> apps can be built on ASPX or HTML pages</a:t>
            </a:r>
          </a:p>
          <a:p>
            <a:r>
              <a:rPr lang="en-US" baseline="0" dirty="0" smtClean="0"/>
              <a:t>The authorization is always done with “Internal” </a:t>
            </a:r>
            <a:r>
              <a:rPr lang="en-US" baseline="0" dirty="0" err="1" smtClean="0"/>
              <a:t>auth</a:t>
            </a:r>
            <a:r>
              <a:rPr lang="en-US" baseline="0" dirty="0" smtClean="0"/>
              <a:t>, meaning no </a:t>
            </a:r>
            <a:r>
              <a:rPr lang="en-US" baseline="0" dirty="0" err="1" smtClean="0"/>
              <a:t>OAuth</a:t>
            </a:r>
            <a:r>
              <a:rPr lang="en-US" baseline="0" dirty="0" smtClean="0"/>
              <a:t> tokens</a:t>
            </a:r>
          </a:p>
          <a:p>
            <a:r>
              <a:rPr lang="en-US" baseline="0" dirty="0" smtClean="0"/>
              <a:t>Programmability is always JavaScript</a:t>
            </a:r>
          </a:p>
          <a:p>
            <a:r>
              <a:rPr lang="en-US" baseline="0" dirty="0" smtClean="0"/>
              <a:t>You can use CSOM, REST, cross-domain library, or web proxy in your solution</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949382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856383"/>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0092118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5285171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3173269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2686311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54943377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01305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35046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912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40468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1511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984287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43222085"/>
      </p:ext>
    </p:extLst>
  </p:cSld>
  <p:clrMapOvr>
    <a:masterClrMapping/>
  </p:clrMapOvr>
  <p:transition>
    <p:fade/>
  </p:transition>
  <p:timing>
    <p:tnLst>
      <p:par>
        <p:cTn id="1" dur="indefinite" restart="never" nodeType="tmRoot"/>
      </p:par>
    </p:tnLst>
  </p:timing>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60192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8997761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7515111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80399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1928499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7653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54033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2569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32491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508631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419480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1960786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780620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1491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96732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16090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496514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318389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95069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20014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06076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38209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386264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94367837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15645359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6725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5133721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2265563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88503662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5423787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499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35552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21963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3275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8631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695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35563023"/>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3139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275393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454503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6066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203270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341548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6853414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6909459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58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07591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294930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319104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20768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259785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674361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32225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768883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0994199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7449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194515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31807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713788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813129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78294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8476226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0582496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105680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7168619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496524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2.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54221843"/>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94478677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41830129"/>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7354614"/>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86.xml"/><Relationship Id="rId5" Type="http://schemas.openxmlformats.org/officeDocument/2006/relationships/image" Target="../media/image46.emf"/><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86.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187223"/>
          </a:xfrm>
        </p:spPr>
        <p:txBody>
          <a:bodyPr/>
          <a:lstStyle/>
          <a:p>
            <a:r>
              <a:rPr lang="en-US" dirty="0" smtClean="0"/>
              <a:t>Utilizes “Internal” Authentication</a:t>
            </a:r>
          </a:p>
          <a:p>
            <a:r>
              <a:rPr lang="en-US" dirty="0" smtClean="0"/>
              <a:t>App permissions are the lesser of user and app permissions to the given resource</a:t>
            </a:r>
          </a:p>
        </p:txBody>
      </p:sp>
      <p:sp>
        <p:nvSpPr>
          <p:cNvPr id="3" name="Title 2"/>
          <p:cNvSpPr>
            <a:spLocks noGrp="1"/>
          </p:cNvSpPr>
          <p:nvPr>
            <p:ph type="title"/>
          </p:nvPr>
        </p:nvSpPr>
        <p:spPr/>
        <p:txBody>
          <a:bodyPr/>
          <a:lstStyle/>
          <a:p>
            <a:r>
              <a:rPr lang="en-US" dirty="0" smtClean="0"/>
              <a:t>App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33712"/>
          </a:xfrm>
        </p:spPr>
        <p:txBody>
          <a:bodyPr/>
          <a:lstStyle/>
          <a:p>
            <a:r>
              <a:rPr lang="en-US" dirty="0" smtClean="0"/>
              <a:t>Full Page</a:t>
            </a:r>
          </a:p>
          <a:p>
            <a:pPr lvl="1"/>
            <a:r>
              <a:rPr lang="en-US" dirty="0" smtClean="0"/>
              <a:t>Required for all apps</a:t>
            </a:r>
          </a:p>
          <a:p>
            <a:pPr lvl="1"/>
            <a:r>
              <a:rPr lang="en-US" dirty="0" smtClean="0"/>
              <a:t>Experienced when an app is launched from the contents page</a:t>
            </a:r>
          </a:p>
          <a:p>
            <a:r>
              <a:rPr lang="en-US" dirty="0" smtClean="0"/>
              <a:t>App Part</a:t>
            </a:r>
          </a:p>
          <a:p>
            <a:pPr lvl="1"/>
            <a:r>
              <a:rPr lang="en-US" dirty="0" smtClean="0"/>
              <a:t>Optional</a:t>
            </a:r>
          </a:p>
          <a:p>
            <a:pPr lvl="1"/>
            <a:r>
              <a:rPr lang="en-US" dirty="0" smtClean="0"/>
              <a:t>Allows an app to be hosted in an </a:t>
            </a:r>
            <a:r>
              <a:rPr lang="en-US" dirty="0" err="1" smtClean="0"/>
              <a:t>IFrame</a:t>
            </a:r>
            <a:r>
              <a:rPr lang="en-US" dirty="0" smtClean="0"/>
              <a:t> on the host web</a:t>
            </a:r>
          </a:p>
          <a:p>
            <a:r>
              <a:rPr lang="en-US" dirty="0" smtClean="0"/>
              <a:t>UI Custom Action</a:t>
            </a:r>
          </a:p>
          <a:p>
            <a:pPr lvl="1"/>
            <a:r>
              <a:rPr lang="en-US" dirty="0" smtClean="0"/>
              <a:t>Optional</a:t>
            </a:r>
          </a:p>
          <a:p>
            <a:pPr lvl="1"/>
            <a:r>
              <a:rPr lang="en-US" dirty="0" smtClean="0"/>
              <a:t>Allows an app to be launched from the ribbon or Edit Control Block(ECB)</a:t>
            </a:r>
            <a:endParaRPr lang="en-US" dirty="0"/>
          </a:p>
        </p:txBody>
      </p:sp>
      <p:sp>
        <p:nvSpPr>
          <p:cNvPr id="3" name="Title 2"/>
          <p:cNvSpPr>
            <a:spLocks noGrp="1"/>
          </p:cNvSpPr>
          <p:nvPr>
            <p:ph type="title"/>
          </p:nvPr>
        </p:nvSpPr>
        <p:spPr/>
        <p:txBody>
          <a:bodyPr/>
          <a:lstStyle/>
          <a:p>
            <a:r>
              <a:rPr lang="en-US" dirty="0" smtClean="0"/>
              <a:t>App Shapes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2678943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Pages</a:t>
            </a:r>
          </a:p>
          <a:p>
            <a:pPr lvl="1"/>
            <a:r>
              <a:rPr lang="en-US" dirty="0" smtClean="0"/>
              <a:t>ASPX</a:t>
            </a:r>
          </a:p>
          <a:p>
            <a:pPr lvl="1"/>
            <a:r>
              <a:rPr lang="en-US" dirty="0" smtClean="0"/>
              <a:t>HTML</a:t>
            </a:r>
          </a:p>
          <a:p>
            <a:r>
              <a:rPr lang="en-US" dirty="0" smtClean="0"/>
              <a:t>Authorization</a:t>
            </a:r>
          </a:p>
          <a:p>
            <a:pPr lvl="1"/>
            <a:r>
              <a:rPr lang="en-US" dirty="0" smtClean="0"/>
              <a:t>Internal</a:t>
            </a:r>
          </a:p>
          <a:p>
            <a:r>
              <a:rPr lang="en-US" dirty="0" smtClean="0"/>
              <a:t>Programmability</a:t>
            </a:r>
          </a:p>
          <a:p>
            <a:pPr lvl="1"/>
            <a:r>
              <a:rPr lang="en-US" dirty="0" smtClean="0"/>
              <a:t>JavaScript REST or CSOM</a:t>
            </a:r>
          </a:p>
          <a:p>
            <a:pPr lvl="1"/>
            <a:r>
              <a:rPr lang="en-US" dirty="0" smtClean="0"/>
              <a:t>JavaScript Cross-Domain Library</a:t>
            </a:r>
          </a:p>
          <a:p>
            <a:pPr lvl="1"/>
            <a:r>
              <a:rPr lang="en-US" dirty="0" smtClean="0"/>
              <a:t>Web Proxy</a:t>
            </a:r>
            <a:endParaRPr lang="en-US" dirty="0"/>
          </a:p>
        </p:txBody>
      </p:sp>
      <p:sp>
        <p:nvSpPr>
          <p:cNvPr id="3" name="Title 2"/>
          <p:cNvSpPr>
            <a:spLocks noGrp="1"/>
          </p:cNvSpPr>
          <p:nvPr>
            <p:ph type="title"/>
          </p:nvPr>
        </p:nvSpPr>
        <p:spPr/>
        <p:txBody>
          <a:bodyPr/>
          <a:lstStyle/>
          <a:p>
            <a:r>
              <a:rPr lang="en-US" dirty="0" smtClean="0"/>
              <a:t>Creating SharePoint-Hosted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SharePoint-Hosted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JavaScript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02211309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REST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1429908"/>
            <a:ext cx="9102401" cy="4214536"/>
          </a:xfrm>
          <a:prstGeom prst="rect">
            <a:avLst/>
          </a:prstGeom>
        </p:spPr>
      </p:pic>
    </p:spTree>
    <p:extLst>
      <p:ext uri="{BB962C8B-B14F-4D97-AF65-F5344CB8AC3E}">
        <p14:creationId xmlns:p14="http://schemas.microsoft.com/office/powerpoint/2010/main" val="2711992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07" y="1211272"/>
            <a:ext cx="6149581" cy="5000866"/>
          </a:xfrm>
          <a:prstGeom prst="rect">
            <a:avLst/>
          </a:prstGeom>
        </p:spPr>
      </p:pic>
    </p:spTree>
    <p:extLst>
      <p:ext uri="{BB962C8B-B14F-4D97-AF65-F5344CB8AC3E}">
        <p14:creationId xmlns:p14="http://schemas.microsoft.com/office/powerpoint/2010/main" val="2024966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70" y="1130376"/>
            <a:ext cx="6986574" cy="5355801"/>
          </a:xfrm>
          <a:prstGeom prst="rect">
            <a:avLst/>
          </a:prstGeom>
        </p:spPr>
      </p:pic>
    </p:spTree>
    <p:extLst>
      <p:ext uri="{BB962C8B-B14F-4D97-AF65-F5344CB8AC3E}">
        <p14:creationId xmlns:p14="http://schemas.microsoft.com/office/powerpoint/2010/main" val="31265114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5" y="1438781"/>
            <a:ext cx="7732545" cy="3708952"/>
          </a:xfrm>
          <a:prstGeom prst="rect">
            <a:avLst/>
          </a:prstGeom>
        </p:spPr>
      </p:pic>
    </p:spTree>
    <p:extLst>
      <p:ext uri="{BB962C8B-B14F-4D97-AF65-F5344CB8AC3E}">
        <p14:creationId xmlns:p14="http://schemas.microsoft.com/office/powerpoint/2010/main" val="15290711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CSOM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22" y="1470414"/>
            <a:ext cx="10221034" cy="3079007"/>
          </a:xfrm>
          <a:prstGeom prst="rect">
            <a:avLst/>
          </a:prstGeom>
        </p:spPr>
      </p:pic>
    </p:spTree>
    <p:extLst>
      <p:ext uri="{BB962C8B-B14F-4D97-AF65-F5344CB8AC3E}">
        <p14:creationId xmlns:p14="http://schemas.microsoft.com/office/powerpoint/2010/main" val="2643147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963724347"/>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Deep Dive into SharePoint Hosted Apps</a:t>
                      </a:r>
                      <a:endParaRPr lang="en-US" sz="1800" b="1"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486662"/>
            <a:ext cx="8184913" cy="2806255"/>
          </a:xfrm>
          <a:prstGeom prst="rect">
            <a:avLst/>
          </a:prstGeom>
        </p:spPr>
      </p:pic>
    </p:spTree>
    <p:extLst>
      <p:ext uri="{BB962C8B-B14F-4D97-AF65-F5344CB8AC3E}">
        <p14:creationId xmlns:p14="http://schemas.microsoft.com/office/powerpoint/2010/main" val="24599740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574301"/>
            <a:ext cx="8131390" cy="2817077"/>
          </a:xfrm>
          <a:prstGeom prst="rect">
            <a:avLst/>
          </a:prstGeom>
        </p:spPr>
      </p:pic>
    </p:spTree>
    <p:extLst>
      <p:ext uri="{BB962C8B-B14F-4D97-AF65-F5344CB8AC3E}">
        <p14:creationId xmlns:p14="http://schemas.microsoft.com/office/powerpoint/2010/main" val="2138586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95" y="1746902"/>
            <a:ext cx="7823410" cy="1955853"/>
          </a:xfrm>
          <a:prstGeom prst="rect">
            <a:avLst/>
          </a:prstGeom>
        </p:spPr>
      </p:pic>
    </p:spTree>
    <p:extLst>
      <p:ext uri="{BB962C8B-B14F-4D97-AF65-F5344CB8AC3E}">
        <p14:creationId xmlns:p14="http://schemas.microsoft.com/office/powerpoint/2010/main" val="631790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5171214"/>
          </a:xfrm>
        </p:spPr>
        <p:txBody>
          <a:bodyPr/>
          <a:lstStyle/>
          <a:p>
            <a:r>
              <a:rPr lang="en-US" dirty="0" smtClean="0"/>
              <a:t>Same-domain policy prevents JavaScript from making direct calls to the host web</a:t>
            </a:r>
          </a:p>
          <a:p>
            <a:r>
              <a:rPr lang="en-US" dirty="0"/>
              <a:t>SP.RequestExecutor.js located in LAYOUTS </a:t>
            </a:r>
            <a:r>
              <a:rPr lang="en-US" dirty="0" smtClean="0"/>
              <a:t>directory</a:t>
            </a:r>
          </a:p>
          <a:p>
            <a:pPr lvl="1"/>
            <a:r>
              <a:rPr lang="en-US" dirty="0" smtClean="0"/>
              <a:t>Option 1: Reference directly</a:t>
            </a:r>
          </a:p>
          <a:p>
            <a:pPr lvl="1"/>
            <a:endParaRPr lang="en-US" dirty="0"/>
          </a:p>
          <a:p>
            <a:pPr lvl="1"/>
            <a:endParaRPr lang="en-US" dirty="0" smtClean="0"/>
          </a:p>
          <a:p>
            <a:pPr lvl="1"/>
            <a:r>
              <a:rPr lang="en-US" dirty="0" smtClean="0"/>
              <a:t>Option 2: Load dynamically</a:t>
            </a:r>
            <a:endParaRPr lang="en-US" dirty="0"/>
          </a:p>
          <a:p>
            <a:endParaRPr lang="en-US" dirty="0" smtClean="0"/>
          </a:p>
        </p:txBody>
      </p:sp>
      <p:sp>
        <p:nvSpPr>
          <p:cNvPr id="3" name="Title 2"/>
          <p:cNvSpPr>
            <a:spLocks noGrp="1"/>
          </p:cNvSpPr>
          <p:nvPr>
            <p:ph type="title"/>
          </p:nvPr>
        </p:nvSpPr>
        <p:spPr/>
        <p:txBody>
          <a:bodyPr/>
          <a:lstStyle/>
          <a:p>
            <a:r>
              <a:rPr lang="en-US" dirty="0" smtClean="0"/>
              <a:t>Cross Domain Library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98" y="3705903"/>
            <a:ext cx="8662846" cy="661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825399"/>
            <a:ext cx="7245264" cy="1683886"/>
          </a:xfrm>
          <a:prstGeom prst="rect">
            <a:avLst/>
          </a:prstGeom>
        </p:spPr>
      </p:pic>
    </p:spTree>
    <p:extLst>
      <p:ext uri="{BB962C8B-B14F-4D97-AF65-F5344CB8AC3E}">
        <p14:creationId xmlns:p14="http://schemas.microsoft.com/office/powerpoint/2010/main" val="31560140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534528" y="1157120"/>
            <a:ext cx="4943428" cy="4650817"/>
          </a:xfrm>
          <a:prstGeom prst="rect">
            <a:avLst/>
          </a:prstGeom>
          <a:solidFill>
            <a:schemeClr val="tx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3879562" y="2290899"/>
            <a:ext cx="4250305" cy="20631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Cross-Domain Library 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7" name="Rounded Rectangle 6"/>
          <p:cNvSpPr/>
          <p:nvPr/>
        </p:nvSpPr>
        <p:spPr bwMode="auto">
          <a:xfrm>
            <a:off x="4961678" y="2670560"/>
            <a:ext cx="1979525" cy="1182275"/>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Alternate Process 8"/>
          <p:cNvSpPr/>
          <p:nvPr/>
        </p:nvSpPr>
        <p:spPr bwMode="auto">
          <a:xfrm>
            <a:off x="6057988" y="4625347"/>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Alternate Process 9"/>
          <p:cNvSpPr/>
          <p:nvPr/>
        </p:nvSpPr>
        <p:spPr bwMode="auto">
          <a:xfrm>
            <a:off x="3879562" y="4640970"/>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234693" y="5323102"/>
            <a:ext cx="1366336" cy="369332"/>
          </a:xfrm>
          <a:prstGeom prst="rect">
            <a:avLst/>
          </a:prstGeom>
          <a:noFill/>
        </p:spPr>
        <p:txBody>
          <a:bodyPr wrap="none" lIns="0" tIns="0" rIns="0" bIns="0" rtlCol="0">
            <a:spAutoFit/>
          </a:bodyPr>
          <a:lstStyle/>
          <a:p>
            <a:r>
              <a:rPr lang="en-US" sz="2400" spc="-70" dirty="0" smtClean="0">
                <a:solidFill>
                  <a:srgbClr val="002060"/>
                </a:solidFill>
              </a:rPr>
              <a:t>SharePoint</a:t>
            </a:r>
          </a:p>
        </p:txBody>
      </p:sp>
      <p:sp>
        <p:nvSpPr>
          <p:cNvPr id="15" name="TextBox 14"/>
          <p:cNvSpPr txBox="1"/>
          <p:nvPr/>
        </p:nvSpPr>
        <p:spPr>
          <a:xfrm>
            <a:off x="6114381" y="4832551"/>
            <a:ext cx="1946495" cy="276999"/>
          </a:xfrm>
          <a:prstGeom prst="rect">
            <a:avLst/>
          </a:prstGeom>
          <a:noFill/>
        </p:spPr>
        <p:txBody>
          <a:bodyPr wrap="none" lIns="0" tIns="0" rIns="0" bIns="0" rtlCol="0">
            <a:spAutoFit/>
          </a:bodyPr>
          <a:lstStyle/>
          <a:p>
            <a:r>
              <a:rPr lang="en-US" spc="-70" dirty="0" smtClean="0"/>
              <a:t>SP.RequestExecutor.js</a:t>
            </a:r>
          </a:p>
        </p:txBody>
      </p:sp>
      <p:sp>
        <p:nvSpPr>
          <p:cNvPr id="16" name="TextBox 15"/>
          <p:cNvSpPr txBox="1"/>
          <p:nvPr/>
        </p:nvSpPr>
        <p:spPr>
          <a:xfrm>
            <a:off x="5582625" y="3294600"/>
            <a:ext cx="730008" cy="276999"/>
          </a:xfrm>
          <a:prstGeom prst="rect">
            <a:avLst/>
          </a:prstGeom>
          <a:noFill/>
        </p:spPr>
        <p:txBody>
          <a:bodyPr wrap="none" lIns="0" tIns="0" rIns="0" bIns="0" rtlCol="0">
            <a:spAutoFit/>
          </a:bodyPr>
          <a:lstStyle/>
          <a:p>
            <a:r>
              <a:rPr lang="en-US" spc="-70" dirty="0" smtClean="0"/>
              <a:t>IFRAME</a:t>
            </a:r>
          </a:p>
        </p:txBody>
      </p:sp>
      <p:sp>
        <p:nvSpPr>
          <p:cNvPr id="17" name="TextBox 16"/>
          <p:cNvSpPr txBox="1"/>
          <p:nvPr/>
        </p:nvSpPr>
        <p:spPr>
          <a:xfrm>
            <a:off x="4063892" y="2428335"/>
            <a:ext cx="888641" cy="276999"/>
          </a:xfrm>
          <a:prstGeom prst="rect">
            <a:avLst/>
          </a:prstGeom>
          <a:noFill/>
        </p:spPr>
        <p:txBody>
          <a:bodyPr wrap="none" lIns="0" tIns="0" rIns="0" bIns="0" rtlCol="0">
            <a:spAutoFit/>
          </a:bodyPr>
          <a:lstStyle/>
          <a:p>
            <a:r>
              <a:rPr lang="en-US" spc="-70" dirty="0" smtClean="0"/>
              <a:t>App Web</a:t>
            </a:r>
          </a:p>
        </p:txBody>
      </p:sp>
      <p:sp>
        <p:nvSpPr>
          <p:cNvPr id="18" name="TextBox 17"/>
          <p:cNvSpPr txBox="1"/>
          <p:nvPr/>
        </p:nvSpPr>
        <p:spPr>
          <a:xfrm>
            <a:off x="4019710" y="4795127"/>
            <a:ext cx="1791581" cy="276999"/>
          </a:xfrm>
          <a:prstGeom prst="rect">
            <a:avLst/>
          </a:prstGeom>
          <a:noFill/>
        </p:spPr>
        <p:txBody>
          <a:bodyPr wrap="none" lIns="0" tIns="0" rIns="0" bIns="0" rtlCol="0">
            <a:spAutoFit/>
          </a:bodyPr>
          <a:lstStyle/>
          <a:p>
            <a:r>
              <a:rPr lang="en-US" spc="-70" dirty="0" smtClean="0"/>
              <a:t>AppWebProxy.aspx</a:t>
            </a:r>
          </a:p>
        </p:txBody>
      </p:sp>
      <p:cxnSp>
        <p:nvCxnSpPr>
          <p:cNvPr id="20" name="Elbow Connector 19"/>
          <p:cNvCxnSpPr>
            <a:stCxn id="10" idx="0"/>
            <a:endCxn id="7" idx="2"/>
          </p:cNvCxnSpPr>
          <p:nvPr/>
        </p:nvCxnSpPr>
        <p:spPr>
          <a:xfrm rot="5400000" flipH="1" flipV="1">
            <a:off x="5039404" y="3728934"/>
            <a:ext cx="788135" cy="10359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Up Arrow 22"/>
          <p:cNvSpPr/>
          <p:nvPr/>
        </p:nvSpPr>
        <p:spPr bwMode="auto">
          <a:xfrm>
            <a:off x="6893790" y="4267066"/>
            <a:ext cx="250249" cy="356717"/>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ounded Rectangle 32"/>
          <p:cNvSpPr/>
          <p:nvPr/>
        </p:nvSpPr>
        <p:spPr bwMode="auto">
          <a:xfrm>
            <a:off x="3930086" y="1358888"/>
            <a:ext cx="4130790" cy="72341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418417" y="1529363"/>
            <a:ext cx="932563" cy="276999"/>
          </a:xfrm>
          <a:prstGeom prst="rect">
            <a:avLst/>
          </a:prstGeom>
          <a:noFill/>
        </p:spPr>
        <p:txBody>
          <a:bodyPr wrap="none" lIns="0" tIns="0" rIns="0" bIns="0" rtlCol="0">
            <a:spAutoFit/>
          </a:bodyPr>
          <a:lstStyle/>
          <a:p>
            <a:r>
              <a:rPr lang="en-US" spc="-70" dirty="0" smtClean="0"/>
              <a:t>Host Web</a:t>
            </a:r>
          </a:p>
        </p:txBody>
      </p:sp>
      <p:sp>
        <p:nvSpPr>
          <p:cNvPr id="22" name="Left-Right Arrow 21"/>
          <p:cNvSpPr/>
          <p:nvPr/>
        </p:nvSpPr>
        <p:spPr bwMode="auto">
          <a:xfrm rot="5400000">
            <a:off x="5480693" y="2303076"/>
            <a:ext cx="933869" cy="220718"/>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Flowchart: Alternate Process 38"/>
          <p:cNvSpPr/>
          <p:nvPr/>
        </p:nvSpPr>
        <p:spPr bwMode="auto">
          <a:xfrm>
            <a:off x="5258969" y="2848082"/>
            <a:ext cx="1384944" cy="411949"/>
          </a:xfrm>
          <a:prstGeom prst="flowChartAlternate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5399116" y="3002239"/>
            <a:ext cx="1057021" cy="169277"/>
          </a:xfrm>
          <a:prstGeom prst="rect">
            <a:avLst/>
          </a:prstGeom>
          <a:noFill/>
        </p:spPr>
        <p:txBody>
          <a:bodyPr wrap="none" lIns="0" tIns="0" rIns="0" bIns="0" rtlCol="0">
            <a:spAutoFit/>
          </a:bodyPr>
          <a:lstStyle/>
          <a:p>
            <a:r>
              <a:rPr lang="en-US" sz="1100" spc="-70" dirty="0" smtClean="0">
                <a:solidFill>
                  <a:schemeClr val="bg1">
                    <a:lumMod val="50000"/>
                  </a:schemeClr>
                </a:solidFill>
              </a:rPr>
              <a:t>AppWebProxy.aspx</a:t>
            </a:r>
          </a:p>
        </p:txBody>
      </p:sp>
    </p:spTree>
    <p:extLst>
      <p:ext uri="{BB962C8B-B14F-4D97-AF65-F5344CB8AC3E}">
        <p14:creationId xmlns:p14="http://schemas.microsoft.com/office/powerpoint/2010/main" val="32690976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REST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719" y="1454521"/>
            <a:ext cx="8132151" cy="3896412"/>
          </a:xfrm>
          <a:prstGeom prst="rect">
            <a:avLst/>
          </a:prstGeom>
          <a:ln>
            <a:noFill/>
          </a:ln>
        </p:spPr>
      </p:pic>
    </p:spTree>
    <p:extLst>
      <p:ext uri="{BB962C8B-B14F-4D97-AF65-F5344CB8AC3E}">
        <p14:creationId xmlns:p14="http://schemas.microsoft.com/office/powerpoint/2010/main" val="28267273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CSOM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76" y="1629299"/>
            <a:ext cx="6891224" cy="3450702"/>
          </a:xfrm>
          <a:prstGeom prst="rect">
            <a:avLst/>
          </a:prstGeom>
        </p:spPr>
      </p:pic>
    </p:spTree>
    <p:extLst>
      <p:ext uri="{BB962C8B-B14F-4D97-AF65-F5344CB8AC3E}">
        <p14:creationId xmlns:p14="http://schemas.microsoft.com/office/powerpoint/2010/main" val="1250476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CRUD operations against the host web</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1243897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Parts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937194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4957"/>
          </a:xfrm>
        </p:spPr>
        <p:txBody>
          <a:bodyPr/>
          <a:lstStyle/>
          <a:p>
            <a:r>
              <a:rPr lang="en-US" dirty="0" smtClean="0"/>
              <a:t>Allow functionality to be added to pages in the host web in a manner similar to web parts</a:t>
            </a:r>
          </a:p>
          <a:p>
            <a:r>
              <a:rPr lang="en-US" dirty="0" smtClean="0"/>
              <a:t>App part is rendered through an </a:t>
            </a:r>
            <a:r>
              <a:rPr lang="en-US" dirty="0" err="1" smtClean="0"/>
              <a:t>IFrame</a:t>
            </a:r>
            <a:r>
              <a:rPr lang="en-US" dirty="0" smtClean="0"/>
              <a:t> on the host web</a:t>
            </a:r>
          </a:p>
          <a:p>
            <a:r>
              <a:rPr lang="en-US" dirty="0" smtClean="0"/>
              <a:t>App part is defined using the Client Web Part</a:t>
            </a:r>
          </a:p>
          <a:p>
            <a:r>
              <a:rPr lang="en-US" dirty="0" smtClean="0"/>
              <a:t>Supported in both SharePoint-hosted and Provider-hosted apps</a:t>
            </a:r>
            <a:endParaRPr lang="en-US" dirty="0"/>
          </a:p>
        </p:txBody>
      </p:sp>
      <p:sp>
        <p:nvSpPr>
          <p:cNvPr id="3" name="Title 2"/>
          <p:cNvSpPr>
            <a:spLocks noGrp="1"/>
          </p:cNvSpPr>
          <p:nvPr>
            <p:ph type="title"/>
          </p:nvPr>
        </p:nvSpPr>
        <p:spPr/>
        <p:txBody>
          <a:bodyPr/>
          <a:lstStyle/>
          <a:p>
            <a:r>
              <a:rPr lang="en-US" dirty="0" smtClean="0"/>
              <a:t>App Parts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4232234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SharePoint-Hosted </a:t>
            </a:r>
            <a:r>
              <a:rPr lang="en-US" dirty="0"/>
              <a:t>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5934"/>
          </a:xfrm>
        </p:spPr>
        <p:txBody>
          <a:bodyPr/>
          <a:lstStyle/>
          <a:p>
            <a:r>
              <a:rPr lang="en-US" dirty="0" smtClean="0"/>
              <a:t>References the page that should display in the </a:t>
            </a:r>
            <a:r>
              <a:rPr lang="en-US" dirty="0" err="1" smtClean="0"/>
              <a:t>Iframe</a:t>
            </a:r>
            <a:endParaRPr lang="en-US" dirty="0" smtClean="0"/>
          </a:p>
          <a:p>
            <a:r>
              <a:rPr lang="en-US" dirty="0" smtClean="0"/>
              <a:t>Supports the creation of properties that appear in the property pane when the app part is added to a page in the host web</a:t>
            </a:r>
            <a:endParaRPr lang="en-US" dirty="0"/>
          </a:p>
        </p:txBody>
      </p:sp>
      <p:sp>
        <p:nvSpPr>
          <p:cNvPr id="3" name="Title 2"/>
          <p:cNvSpPr>
            <a:spLocks noGrp="1"/>
          </p:cNvSpPr>
          <p:nvPr>
            <p:ph type="title"/>
          </p:nvPr>
        </p:nvSpPr>
        <p:spPr/>
        <p:txBody>
          <a:bodyPr/>
          <a:lstStyle/>
          <a:p>
            <a:r>
              <a:rPr lang="en-US" dirty="0" smtClean="0"/>
              <a:t>Client Web Part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5617903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Web Part CAML</a:t>
            </a:r>
            <a:br>
              <a:rPr lang="en-US" dirty="0" smtClean="0"/>
            </a:b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303" y="1073363"/>
            <a:ext cx="7672407" cy="5338786"/>
          </a:xfrm>
          <a:prstGeom prst="rect">
            <a:avLst/>
          </a:prstGeom>
        </p:spPr>
      </p:pic>
    </p:spTree>
    <p:extLst>
      <p:ext uri="{BB962C8B-B14F-4D97-AF65-F5344CB8AC3E}">
        <p14:creationId xmlns:p14="http://schemas.microsoft.com/office/powerpoint/2010/main" val="23079565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App Parts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0743325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UI Custom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69268"/>
          </a:xfrm>
        </p:spPr>
        <p:txBody>
          <a:bodyPr/>
          <a:lstStyle/>
          <a:p>
            <a:r>
              <a:rPr lang="en-US" dirty="0" smtClean="0"/>
              <a:t>Can extend the Ribbon or Edit Control Block (ECB</a:t>
            </a:r>
            <a:r>
              <a:rPr lang="en-US" smtClean="0"/>
              <a:t>) </a:t>
            </a:r>
          </a:p>
          <a:p>
            <a:r>
              <a:rPr lang="en-US" smtClean="0"/>
              <a:t>Launches </a:t>
            </a:r>
            <a:r>
              <a:rPr lang="en-US" dirty="0" smtClean="0"/>
              <a:t>a target page in your app</a:t>
            </a:r>
          </a:p>
          <a:p>
            <a:r>
              <a:rPr lang="en-US" dirty="0" smtClean="0"/>
              <a:t>Supports the addition of tokens to pass information to the app</a:t>
            </a:r>
            <a:endParaRPr lang="en-US" dirty="0"/>
          </a:p>
        </p:txBody>
      </p:sp>
      <p:sp>
        <p:nvSpPr>
          <p:cNvPr id="3" name="Title 2"/>
          <p:cNvSpPr>
            <a:spLocks noGrp="1"/>
          </p:cNvSpPr>
          <p:nvPr>
            <p:ph type="title"/>
          </p:nvPr>
        </p:nvSpPr>
        <p:spPr/>
        <p:txBody>
          <a:bodyPr/>
          <a:lstStyle/>
          <a:p>
            <a:r>
              <a:rPr lang="en-US" dirty="0" smtClean="0"/>
              <a:t>UI Custom Actions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spTree>
    <p:extLst>
      <p:ext uri="{BB962C8B-B14F-4D97-AF65-F5344CB8AC3E}">
        <p14:creationId xmlns:p14="http://schemas.microsoft.com/office/powerpoint/2010/main" val="29565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Action CAML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428" y="1329432"/>
            <a:ext cx="7300593" cy="4717189"/>
          </a:xfrm>
          <a:prstGeom prst="rect">
            <a:avLst/>
          </a:prstGeom>
        </p:spPr>
      </p:pic>
    </p:spTree>
    <p:extLst>
      <p:ext uri="{BB962C8B-B14F-4D97-AF65-F5344CB8AC3E}">
        <p14:creationId xmlns:p14="http://schemas.microsoft.com/office/powerpoint/2010/main" val="314297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UI Custom actions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382048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a:t>Programming in JavaScript</a:t>
            </a:r>
          </a:p>
          <a:p>
            <a:r>
              <a:rPr lang="en-US" dirty="0"/>
              <a:t>App Parts</a:t>
            </a:r>
          </a:p>
          <a:p>
            <a:r>
              <a:rPr lang="en-US" dirty="0"/>
              <a:t>UI Custom </a:t>
            </a:r>
            <a:r>
              <a:rPr lang="en-US" dirty="0" smtClean="0"/>
              <a:t>Actions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49831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30869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30799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Introduction</a:t>
            </a:r>
          </a:p>
          <a:p>
            <a:r>
              <a:rPr lang="en-US" dirty="0" smtClean="0"/>
              <a:t>Programming in JavaScript</a:t>
            </a:r>
          </a:p>
          <a:p>
            <a:r>
              <a:rPr lang="en-US" dirty="0" smtClean="0"/>
              <a:t>App Parts</a:t>
            </a:r>
          </a:p>
          <a:p>
            <a:r>
              <a:rPr lang="en-US" dirty="0" smtClean="0"/>
              <a:t>UI Custom Actions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5571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377085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grpSp>
        <p:nvGrpSpPr>
          <p:cNvPr id="4" name="Group 3"/>
          <p:cNvGrpSpPr>
            <a:grpSpLocks noChangeAspect="1"/>
          </p:cNvGrpSpPr>
          <p:nvPr/>
        </p:nvGrpSpPr>
        <p:grpSpPr>
          <a:xfrm>
            <a:off x="2073532" y="3438878"/>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5578" y="2181018"/>
            <a:ext cx="3552214" cy="2857708"/>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smtClean="0">
                <a:solidFill>
                  <a:schemeClr val="tx1">
                    <a:lumMod val="65000"/>
                    <a:lumOff val="35000"/>
                  </a:schemeClr>
                </a:solidFill>
                <a:ea typeface="Segoe UI" pitchFamily="34" charset="0"/>
                <a:cs typeface="Segoe UI" pitchFamily="34" charset="0"/>
              </a:rPr>
              <a:t>SharePoint 2013</a:t>
            </a:r>
          </a:p>
        </p:txBody>
      </p:sp>
      <p:grpSp>
        <p:nvGrpSpPr>
          <p:cNvPr id="10" name="Group 9"/>
          <p:cNvGrpSpPr>
            <a:grpSpLocks noChangeAspect="1"/>
          </p:cNvGrpSpPr>
          <p:nvPr/>
        </p:nvGrpSpPr>
        <p:grpSpPr>
          <a:xfrm>
            <a:off x="7172302" y="1929598"/>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130220" y="3841714"/>
            <a:ext cx="1399999" cy="878915"/>
            <a:chOff x="10169960" y="3361847"/>
            <a:chExt cx="1399999"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169960" y="3932985"/>
              <a:ext cx="139999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Web Services</a:t>
              </a:r>
            </a:p>
          </p:txBody>
        </p:sp>
      </p:grpSp>
      <p:grpSp>
        <p:nvGrpSpPr>
          <p:cNvPr id="24" name="Group 23"/>
          <p:cNvGrpSpPr/>
          <p:nvPr/>
        </p:nvGrpSpPr>
        <p:grpSpPr>
          <a:xfrm>
            <a:off x="5041841" y="2840028"/>
            <a:ext cx="1045735" cy="1089953"/>
            <a:chOff x="9484578" y="1148235"/>
            <a:chExt cx="1045735"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484578" y="1930411"/>
              <a:ext cx="1045735"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Host Web</a:t>
              </a:r>
            </a:p>
          </p:txBody>
        </p:sp>
      </p:grpSp>
      <p:grpSp>
        <p:nvGrpSpPr>
          <p:cNvPr id="27" name="Group 26"/>
          <p:cNvGrpSpPr/>
          <p:nvPr/>
        </p:nvGrpSpPr>
        <p:grpSpPr>
          <a:xfrm>
            <a:off x="6246536" y="3952715"/>
            <a:ext cx="992196" cy="767914"/>
            <a:chOff x="9742211" y="2768131"/>
            <a:chExt cx="992196" cy="767914"/>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9742211" y="3228268"/>
              <a:ext cx="992196"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App Web</a:t>
              </a:r>
            </a:p>
          </p:txBody>
        </p:sp>
      </p:grpSp>
      <p:cxnSp>
        <p:nvCxnSpPr>
          <p:cNvPr id="30" name="Straight Arrow Connector 29"/>
          <p:cNvCxnSpPr/>
          <p:nvPr/>
        </p:nvCxnSpPr>
        <p:spPr>
          <a:xfrm flipV="1">
            <a:off x="3194441" y="3227649"/>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79595" y="3859900"/>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7189" y="4145385"/>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5371" y="3227648"/>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436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78868"/>
          </a:xfrm>
        </p:spPr>
        <p:txBody>
          <a:bodyPr/>
          <a:lstStyle/>
          <a:p>
            <a:r>
              <a:rPr lang="en-US" dirty="0" smtClean="0"/>
              <a:t>App Web is isolated in its own domain</a:t>
            </a:r>
          </a:p>
          <a:p>
            <a:pPr lvl="1"/>
            <a:r>
              <a:rPr lang="en-US" dirty="0" smtClean="0"/>
              <a:t>Enforces “Same Origin” policy for the app</a:t>
            </a:r>
          </a:p>
          <a:p>
            <a:pPr lvl="1"/>
            <a:r>
              <a:rPr lang="en-US" dirty="0" smtClean="0"/>
              <a:t>Allows for authentication and authorization when calls are made to the host web</a:t>
            </a:r>
          </a:p>
          <a:p>
            <a:r>
              <a:rPr lang="en-US" dirty="0" smtClean="0"/>
              <a:t>Each app has it’s own unique URL</a:t>
            </a:r>
          </a:p>
          <a:p>
            <a:pPr lvl="1"/>
            <a:r>
              <a:rPr lang="en-US" dirty="0" smtClean="0"/>
              <a:t>Tenancy – your organization’s tenancy</a:t>
            </a:r>
          </a:p>
          <a:p>
            <a:pPr lvl="1"/>
            <a:r>
              <a:rPr lang="en-US" dirty="0" smtClean="0"/>
              <a:t>App Unique Identifier – unique generated identifier for the app instance</a:t>
            </a:r>
          </a:p>
          <a:p>
            <a:pPr lvl="1"/>
            <a:r>
              <a:rPr lang="en-US" dirty="0" smtClean="0"/>
              <a:t>Hosting Domain – defined for each farm</a:t>
            </a:r>
          </a:p>
          <a:p>
            <a:pPr lvl="1"/>
            <a:r>
              <a:rPr lang="en-US" dirty="0" smtClean="0"/>
              <a:t>App Name – contained in the app manifest</a:t>
            </a:r>
          </a:p>
          <a:p>
            <a:pPr lvl="1"/>
            <a:endParaRPr lang="en-US" dirty="0"/>
          </a:p>
          <a:p>
            <a:pPr lvl="1"/>
            <a:r>
              <a:rPr lang="en-US" dirty="0" smtClean="0">
                <a:solidFill>
                  <a:srgbClr val="0042AC"/>
                </a:solidFill>
              </a:rPr>
              <a:t>https://[tenancy]-[appuid].[hostingdomain]/[appname]</a:t>
            </a:r>
            <a:endParaRPr lang="en-US" dirty="0">
              <a:solidFill>
                <a:srgbClr val="0042AC"/>
              </a:solidFill>
            </a:endParaRPr>
          </a:p>
        </p:txBody>
      </p:sp>
      <p:sp>
        <p:nvSpPr>
          <p:cNvPr id="3" name="Title 2"/>
          <p:cNvSpPr>
            <a:spLocks noGrp="1"/>
          </p:cNvSpPr>
          <p:nvPr>
            <p:ph type="title"/>
          </p:nvPr>
        </p:nvSpPr>
        <p:spPr/>
        <p:txBody>
          <a:bodyPr/>
          <a:lstStyle/>
          <a:p>
            <a:r>
              <a:rPr lang="en-US" dirty="0" smtClean="0"/>
              <a:t>The App Web</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791439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6865"/>
            <a:ext cx="11149013" cy="2446869"/>
          </a:xfrm>
        </p:spPr>
        <p:txBody>
          <a:bodyPr/>
          <a:lstStyle/>
          <a:p>
            <a:r>
              <a:rPr lang="en-US" dirty="0" smtClean="0"/>
              <a:t>Specified in App Manifest</a:t>
            </a:r>
          </a:p>
          <a:p>
            <a:pPr lvl="1"/>
            <a:r>
              <a:rPr lang="en-US" dirty="0" smtClean="0"/>
              <a:t>~</a:t>
            </a:r>
            <a:r>
              <a:rPr lang="en-US" dirty="0" err="1" smtClean="0"/>
              <a:t>appWebUrl</a:t>
            </a:r>
            <a:r>
              <a:rPr lang="en-US" dirty="0" smtClean="0"/>
              <a:t>/Pages/Default.aspx?{</a:t>
            </a:r>
            <a:r>
              <a:rPr lang="en-US" dirty="0" err="1" smtClean="0"/>
              <a:t>StandardTokens</a:t>
            </a:r>
            <a:r>
              <a:rPr lang="en-US" dirty="0" smtClean="0"/>
              <a:t>}</a:t>
            </a:r>
          </a:p>
          <a:p>
            <a:r>
              <a:rPr lang="en-US" dirty="0" smtClean="0"/>
              <a:t>Utilizes Tokens for dynamic replacement of parameters</a:t>
            </a:r>
          </a:p>
          <a:p>
            <a:pPr lvl="1"/>
            <a:r>
              <a:rPr lang="en-US" dirty="0" smtClean="0"/>
              <a:t>~</a:t>
            </a:r>
            <a:r>
              <a:rPr lang="en-US" dirty="0" err="1" smtClean="0"/>
              <a:t>appWebUrl</a:t>
            </a:r>
            <a:r>
              <a:rPr lang="en-US" dirty="0" smtClean="0"/>
              <a:t> token representing the URL for the app web of this app instance</a:t>
            </a:r>
          </a:p>
          <a:p>
            <a:pPr lvl="1"/>
            <a:r>
              <a:rPr lang="en-US" dirty="0" smtClean="0"/>
              <a:t>{</a:t>
            </a:r>
            <a:r>
              <a:rPr lang="en-US" dirty="0" err="1" smtClean="0"/>
              <a:t>StandardTokens</a:t>
            </a:r>
            <a:r>
              <a:rPr lang="en-US" dirty="0" smtClean="0"/>
              <a:t>} passes key query string parameters to the app on launch</a:t>
            </a:r>
          </a:p>
          <a:p>
            <a:endParaRPr lang="en-US" dirty="0"/>
          </a:p>
        </p:txBody>
      </p:sp>
      <p:sp>
        <p:nvSpPr>
          <p:cNvPr id="3" name="Title 2"/>
          <p:cNvSpPr>
            <a:spLocks noGrp="1"/>
          </p:cNvSpPr>
          <p:nvPr>
            <p:ph type="title"/>
          </p:nvPr>
        </p:nvSpPr>
        <p:spPr/>
        <p:txBody>
          <a:bodyPr/>
          <a:lstStyle/>
          <a:p>
            <a:r>
              <a:rPr lang="en-US" dirty="0" smtClean="0"/>
              <a:t>App Start Page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6010653"/>
              </p:ext>
            </p:extLst>
          </p:nvPr>
        </p:nvGraphicFramePr>
        <p:xfrm>
          <a:off x="1173516" y="3899125"/>
          <a:ext cx="8125884" cy="2225040"/>
        </p:xfrm>
        <a:graphic>
          <a:graphicData uri="http://schemas.openxmlformats.org/drawingml/2006/table">
            <a:tbl>
              <a:tblPr firstRow="1" bandRow="1">
                <a:tableStyleId>{5C22544A-7EE6-4342-B048-85BDC9FD1C3A}</a:tableStyleId>
              </a:tblPr>
              <a:tblGrid>
                <a:gridCol w="2292173">
                  <a:extLst>
                    <a:ext uri="{9D8B030D-6E8A-4147-A177-3AD203B41FA5}">
                      <a16:colId xmlns:a16="http://schemas.microsoft.com/office/drawing/2014/main" val="20000"/>
                    </a:ext>
                  </a:extLst>
                </a:gridCol>
                <a:gridCol w="5833711">
                  <a:extLst>
                    <a:ext uri="{9D8B030D-6E8A-4147-A177-3AD203B41FA5}">
                      <a16:colId xmlns:a16="http://schemas.microsoft.com/office/drawing/2014/main" val="20001"/>
                    </a:ext>
                  </a:extLst>
                </a:gridCol>
              </a:tblGrid>
              <a:tr h="370840">
                <a:tc>
                  <a:txBody>
                    <a:bodyPr/>
                    <a:lstStyle/>
                    <a:p>
                      <a:r>
                        <a:rPr lang="en-US" dirty="0" smtClean="0"/>
                        <a:t>Parameter</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0000"/>
                  </a:ext>
                </a:extLst>
              </a:tr>
              <a:tr h="370840">
                <a:tc>
                  <a:txBody>
                    <a:bodyPr/>
                    <a:lstStyle/>
                    <a:p>
                      <a:r>
                        <a:rPr lang="en-US" dirty="0" err="1" smtClean="0"/>
                        <a:t>SPHostUrl</a:t>
                      </a:r>
                      <a:endParaRPr lang="en-US" dirty="0"/>
                    </a:p>
                  </a:txBody>
                  <a:tcPr/>
                </a:tc>
                <a:tc>
                  <a:txBody>
                    <a:bodyPr/>
                    <a:lstStyle/>
                    <a:p>
                      <a:r>
                        <a:rPr lang="en-US" dirty="0" smtClean="0"/>
                        <a:t>The URL of the host web</a:t>
                      </a:r>
                      <a:endParaRPr lang="en-US" dirty="0"/>
                    </a:p>
                  </a:txBody>
                  <a:tcPr/>
                </a:tc>
                <a:extLst>
                  <a:ext uri="{0D108BD9-81ED-4DB2-BD59-A6C34878D82A}">
                    <a16:rowId xmlns:a16="http://schemas.microsoft.com/office/drawing/2014/main" val="10001"/>
                  </a:ext>
                </a:extLst>
              </a:tr>
              <a:tr h="370840">
                <a:tc>
                  <a:txBody>
                    <a:bodyPr/>
                    <a:lstStyle/>
                    <a:p>
                      <a:r>
                        <a:rPr lang="en-US" dirty="0" err="1" smtClean="0"/>
                        <a:t>SPAppWebUrl</a:t>
                      </a:r>
                      <a:endParaRPr lang="en-US" dirty="0"/>
                    </a:p>
                  </a:txBody>
                  <a:tcPr/>
                </a:tc>
                <a:tc>
                  <a:txBody>
                    <a:bodyPr/>
                    <a:lstStyle/>
                    <a:p>
                      <a:r>
                        <a:rPr lang="en-US" dirty="0" smtClean="0"/>
                        <a:t>The URL of the app web</a:t>
                      </a:r>
                      <a:endParaRPr lang="en-US" dirty="0"/>
                    </a:p>
                  </a:txBody>
                  <a:tcPr/>
                </a:tc>
                <a:extLst>
                  <a:ext uri="{0D108BD9-81ED-4DB2-BD59-A6C34878D82A}">
                    <a16:rowId xmlns:a16="http://schemas.microsoft.com/office/drawing/2014/main" val="10002"/>
                  </a:ext>
                </a:extLst>
              </a:tr>
              <a:tr h="370840">
                <a:tc>
                  <a:txBody>
                    <a:bodyPr/>
                    <a:lstStyle/>
                    <a:p>
                      <a:r>
                        <a:rPr lang="en-US" dirty="0" err="1" smtClean="0"/>
                        <a:t>SPLanguage</a:t>
                      </a:r>
                      <a:endParaRPr lang="en-US" dirty="0"/>
                    </a:p>
                  </a:txBody>
                  <a:tcPr/>
                </a:tc>
                <a:tc>
                  <a:txBody>
                    <a:bodyPr/>
                    <a:lstStyle/>
                    <a:p>
                      <a:r>
                        <a:rPr lang="en-US" dirty="0" smtClean="0"/>
                        <a:t>The language/culture of the host web</a:t>
                      </a:r>
                      <a:endParaRPr lang="en-US" dirty="0"/>
                    </a:p>
                  </a:txBody>
                  <a:tcPr/>
                </a:tc>
                <a:extLst>
                  <a:ext uri="{0D108BD9-81ED-4DB2-BD59-A6C34878D82A}">
                    <a16:rowId xmlns:a16="http://schemas.microsoft.com/office/drawing/2014/main" val="10003"/>
                  </a:ext>
                </a:extLst>
              </a:tr>
              <a:tr h="370840">
                <a:tc>
                  <a:txBody>
                    <a:bodyPr/>
                    <a:lstStyle/>
                    <a:p>
                      <a:r>
                        <a:rPr lang="en-US" dirty="0" err="1" smtClean="0"/>
                        <a:t>SPClientTag</a:t>
                      </a:r>
                      <a:endParaRPr lang="en-US" dirty="0"/>
                    </a:p>
                  </a:txBody>
                  <a:tcPr/>
                </a:tc>
                <a:tc>
                  <a:txBody>
                    <a:bodyPr/>
                    <a:lstStyle/>
                    <a:p>
                      <a:r>
                        <a:rPr lang="en-US" dirty="0" smtClean="0">
                          <a:effectLst/>
                        </a:rPr>
                        <a:t>The client cache control number for the current website</a:t>
                      </a:r>
                      <a:endParaRPr lang="en-US" dirty="0"/>
                    </a:p>
                  </a:txBody>
                  <a:tcPr/>
                </a:tc>
                <a:extLst>
                  <a:ext uri="{0D108BD9-81ED-4DB2-BD59-A6C34878D82A}">
                    <a16:rowId xmlns:a16="http://schemas.microsoft.com/office/drawing/2014/main" val="10004"/>
                  </a:ext>
                </a:extLst>
              </a:tr>
              <a:tr h="370840">
                <a:tc>
                  <a:txBody>
                    <a:bodyPr/>
                    <a:lstStyle/>
                    <a:p>
                      <a:r>
                        <a:rPr lang="en-US" dirty="0" err="1" smtClean="0"/>
                        <a:t>SPProductNumber</a:t>
                      </a:r>
                      <a:endParaRPr lang="en-US" dirty="0"/>
                    </a:p>
                  </a:txBody>
                  <a:tcPr/>
                </a:tc>
                <a:tc>
                  <a:txBody>
                    <a:bodyPr/>
                    <a:lstStyle/>
                    <a:p>
                      <a:r>
                        <a:rPr lang="en-US" dirty="0" smtClean="0">
                          <a:effectLst/>
                        </a:rPr>
                        <a:t>The full build version number of the SharePoint farm</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255762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3316</Words>
  <Application>Microsoft Office PowerPoint</Application>
  <PresentationFormat>Custom</PresentationFormat>
  <Paragraphs>321</Paragraphs>
  <Slides>40</Slides>
  <Notes>23</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40</vt:i4>
      </vt:variant>
    </vt:vector>
  </HeadingPairs>
  <TitlesOfParts>
    <vt:vector size="54"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Course Agenda</vt:lpstr>
      <vt:lpstr>Deep Dive into SharePoint-Hosted Apps</vt:lpstr>
      <vt:lpstr>Agenda </vt:lpstr>
      <vt:lpstr>Developer vision</vt:lpstr>
      <vt:lpstr>Introduction</vt:lpstr>
      <vt:lpstr>Architecture</vt:lpstr>
      <vt:lpstr>The App Web</vt:lpstr>
      <vt:lpstr>App Start Page</vt:lpstr>
      <vt:lpstr>App Permissions</vt:lpstr>
      <vt:lpstr>App Shapes</vt:lpstr>
      <vt:lpstr>Creating SharePoint-Hosted Apps</vt:lpstr>
      <vt:lpstr>PowerPoint Presentation</vt:lpstr>
      <vt:lpstr>Programming in JavaScript</vt:lpstr>
      <vt:lpstr>Using the REST API</vt:lpstr>
      <vt:lpstr>Create List Items</vt:lpstr>
      <vt:lpstr>Update List Items</vt:lpstr>
      <vt:lpstr>Delete List Items</vt:lpstr>
      <vt:lpstr>Using the CSOM API</vt:lpstr>
      <vt:lpstr>Create List Items</vt:lpstr>
      <vt:lpstr>Update List Items</vt:lpstr>
      <vt:lpstr>Delete List Items</vt:lpstr>
      <vt:lpstr>Cross Domain Library</vt:lpstr>
      <vt:lpstr>Cross-Domain Library Architecture</vt:lpstr>
      <vt:lpstr>Cross-Domain REST Calls</vt:lpstr>
      <vt:lpstr>Cross-Domain CSOM Calls</vt:lpstr>
      <vt:lpstr>PowerPoint Presentation</vt:lpstr>
      <vt:lpstr>App Parts</vt:lpstr>
      <vt:lpstr>App Parts</vt:lpstr>
      <vt:lpstr>Client Web Part</vt:lpstr>
      <vt:lpstr>Client Web Part CAML </vt:lpstr>
      <vt:lpstr>PowerPoint Presentation</vt:lpstr>
      <vt:lpstr>UI Custom Actions</vt:lpstr>
      <vt:lpstr>UI Custom Actions</vt:lpstr>
      <vt:lpstr>Custom Action CAML</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